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839680-D9A8-42E9-84F3-D579DC992431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1839680-D9A8-42E9-84F3-D579DC992431}" type="datetimeFigureOut">
              <a:rPr lang="ru-RU" smtClean="0"/>
              <a:t>15.06.2021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imush2340@mail.r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08" y="1844824"/>
            <a:ext cx="7772400" cy="2448272"/>
          </a:xfrm>
        </p:spPr>
        <p:txBody>
          <a:bodyPr>
            <a:normAutofit fontScale="90000"/>
          </a:bodyPr>
          <a:lstStyle/>
          <a:p>
            <a:r>
              <a:rPr lang="ru-RU" sz="8800" b="1" i="0" dirty="0" smtClean="0">
                <a:solidFill>
                  <a:srgbClr val="000000"/>
                </a:solidFill>
                <a:effectLst/>
                <a:latin typeface="Corbel-Bold"/>
              </a:rPr>
              <a:t/>
            </a:r>
            <a:br>
              <a:rPr lang="ru-RU" sz="8800" b="1" i="0" dirty="0" smtClean="0">
                <a:solidFill>
                  <a:srgbClr val="000000"/>
                </a:solidFill>
                <a:effectLst/>
                <a:latin typeface="Corbel-Bold"/>
              </a:rPr>
            </a:br>
            <a:r>
              <a:rPr lang="ru-RU" sz="8800" b="1" dirty="0">
                <a:solidFill>
                  <a:srgbClr val="000000"/>
                </a:solidFill>
                <a:effectLst/>
                <a:latin typeface="Corbel-Bold"/>
              </a:rPr>
              <a:t/>
            </a:r>
            <a:br>
              <a:rPr lang="ru-RU" sz="8800" b="1" dirty="0">
                <a:solidFill>
                  <a:srgbClr val="000000"/>
                </a:solidFill>
                <a:effectLst/>
                <a:latin typeface="Corbel-Bold"/>
              </a:rPr>
            </a:br>
            <a:r>
              <a:rPr lang="ru-RU" sz="8800" b="1" i="0" dirty="0" smtClean="0">
                <a:solidFill>
                  <a:srgbClr val="000000"/>
                </a:solidFill>
                <a:effectLst/>
                <a:latin typeface="Corbel-Bold"/>
              </a:rPr>
              <a:t>Презентация</a:t>
            </a:r>
            <a:r>
              <a:rPr lang="ru-RU" sz="8800" b="1" i="0" dirty="0" smtClean="0">
                <a:solidFill>
                  <a:srgbClr val="000000"/>
                </a:solidFill>
                <a:effectLst/>
                <a:latin typeface="Corbel-Bold"/>
              </a:rPr>
              <a:t/>
            </a:r>
            <a:br>
              <a:rPr lang="ru-RU" sz="8800" b="1" i="0" dirty="0" smtClean="0">
                <a:solidFill>
                  <a:srgbClr val="000000"/>
                </a:solidFill>
                <a:effectLst/>
                <a:latin typeface="Corbel-Bold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Corbel"/>
              </a:rPr>
              <a:t>(</a:t>
            </a:r>
            <a:r>
              <a:rPr lang="ru-RU" dirty="0" err="1">
                <a:solidFill>
                  <a:srgbClr val="000000"/>
                </a:solidFill>
                <a:effectLst/>
                <a:latin typeface="Corbel"/>
              </a:rPr>
              <a:t>Р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Corbel"/>
              </a:rPr>
              <a:t>оуд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Corbel"/>
              </a:rPr>
              <a:t>-шоу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Corbel"/>
              </a:rPr>
              <a:t>) объектов</a:t>
            </a:r>
            <a:r>
              <a:rPr lang="ru-RU" dirty="0" smtClean="0"/>
              <a:t> </a:t>
            </a:r>
            <a:r>
              <a:rPr lang="ru-RU" dirty="0" smtClean="0"/>
              <a:t>включённых в муниципальные перечни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3767862"/>
            <a:ext cx="3528392" cy="1752600"/>
          </a:xfrm>
        </p:spPr>
        <p:txBody>
          <a:bodyPr>
            <a:normAutofit fontScale="77500" lnSpcReduction="20000"/>
          </a:bodyPr>
          <a:lstStyle/>
          <a:p>
            <a:r>
              <a:rPr lang="ru-RU" b="0" i="0" dirty="0" smtClean="0">
                <a:solidFill>
                  <a:schemeClr val="bg1"/>
                </a:solidFill>
                <a:effectLst/>
                <a:latin typeface="Calibri-Light"/>
              </a:rPr>
              <a:t>Материалы для организации и</a:t>
            </a:r>
            <a:br>
              <a:rPr lang="ru-RU" b="0" i="0" dirty="0" smtClean="0">
                <a:solidFill>
                  <a:schemeClr val="bg1"/>
                </a:solidFill>
                <a:effectLst/>
                <a:latin typeface="Calibri-Light"/>
              </a:rPr>
            </a:br>
            <a:r>
              <a:rPr lang="ru-RU" b="0" i="0" dirty="0" smtClean="0">
                <a:solidFill>
                  <a:schemeClr val="bg1"/>
                </a:solidFill>
                <a:effectLst/>
                <a:latin typeface="Calibri-Light"/>
              </a:rPr>
              <a:t>проведения офлайн маркетинговой</a:t>
            </a:r>
            <a:br>
              <a:rPr lang="ru-RU" b="0" i="0" dirty="0" smtClean="0">
                <a:solidFill>
                  <a:schemeClr val="bg1"/>
                </a:solidFill>
                <a:effectLst/>
                <a:latin typeface="Calibri-Light"/>
              </a:rPr>
            </a:br>
            <a:r>
              <a:rPr lang="ru-RU" b="0" i="0" dirty="0" smtClean="0">
                <a:solidFill>
                  <a:schemeClr val="bg1"/>
                </a:solidFill>
                <a:effectLst/>
                <a:latin typeface="Calibri-Light"/>
              </a:rPr>
              <a:t>кампании для бизнеса</a:t>
            </a:r>
            <a:br>
              <a:rPr lang="ru-RU" b="0" i="0" dirty="0" smtClean="0">
                <a:solidFill>
                  <a:schemeClr val="bg1"/>
                </a:solidFill>
                <a:effectLst/>
                <a:latin typeface="Calibri-Light"/>
              </a:rPr>
            </a:br>
            <a:r>
              <a:rPr lang="ru-RU" b="0" i="0" dirty="0" smtClean="0">
                <a:solidFill>
                  <a:schemeClr val="bg1"/>
                </a:solidFill>
                <a:effectLst/>
                <a:latin typeface="Calibri-Light"/>
              </a:rPr>
              <a:t>2021 год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5065"/>
            <a:ext cx="438943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3" y="260648"/>
            <a:ext cx="575945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4502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54713" cy="1910716"/>
          </a:xfrm>
        </p:spPr>
        <p:txBody>
          <a:bodyPr/>
          <a:lstStyle/>
          <a:p>
            <a:r>
              <a:rPr lang="ru-RU" sz="2800" dirty="0" smtClean="0"/>
              <a:t>Вовлечение объектов муниципальной собственности в имущественную поддержку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246999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Если у Вас возникли проблемы при получении имущественной поддержки или остались вопросы в части ее оказания – обратитесь в Управление муниципальным имуществом администрации муниципального образования </a:t>
            </a:r>
            <a:r>
              <a:rPr lang="ru-RU" dirty="0" err="1" smtClean="0"/>
              <a:t>Кущёвский</a:t>
            </a:r>
            <a:r>
              <a:rPr lang="ru-RU" dirty="0" smtClean="0"/>
              <a:t> район:</a:t>
            </a:r>
          </a:p>
          <a:p>
            <a:r>
              <a:rPr lang="ru-RU" dirty="0" smtClean="0"/>
              <a:t>Почтовый адрес: 352030, Краснодарский край, </a:t>
            </a:r>
            <a:r>
              <a:rPr lang="ru-RU" dirty="0" err="1" smtClean="0"/>
              <a:t>Кущёвский</a:t>
            </a:r>
            <a:r>
              <a:rPr lang="ru-RU" dirty="0" smtClean="0"/>
              <a:t> район. ст. </a:t>
            </a:r>
            <a:r>
              <a:rPr lang="ru-RU" dirty="0" err="1" smtClean="0"/>
              <a:t>Кущёвская</a:t>
            </a:r>
            <a:r>
              <a:rPr lang="ru-RU" dirty="0" smtClean="0"/>
              <a:t>, пер. Б.Е. Москвича, 67</a:t>
            </a:r>
          </a:p>
          <a:p>
            <a:r>
              <a:rPr lang="ru-RU" dirty="0" smtClean="0"/>
              <a:t>Телефон 8 (86168) 5-41-31</a:t>
            </a:r>
          </a:p>
          <a:p>
            <a:r>
              <a:rPr lang="ru-RU" dirty="0" smtClean="0"/>
              <a:t>Электронная почта: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imush2340@mail.ru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ru-RU" dirty="0" smtClean="0"/>
              <a:t>Время работы: по будням с 8:00 до 16:12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575945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7789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/>
              <a:t>Муниципальное имущество муниципального образования </a:t>
            </a:r>
            <a:r>
              <a:rPr lang="ru-RU" sz="1600" dirty="0" err="1" smtClean="0"/>
              <a:t>Кущёвский</a:t>
            </a:r>
            <a:r>
              <a:rPr lang="ru-RU" sz="1600" dirty="0" smtClean="0"/>
              <a:t> район, свободное от прав третьих лиц, предназначенное для передачи во владение и (или) в пользование на долгосрочной основе субъектам малого и среднего предпринимательства, организациям образующим инфраструктуру поддержки субъектов малого и среднего предпринимательства, физическим лицам, применяющим специальный налоговый режим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данном </a:t>
            </a:r>
            <a:r>
              <a:rPr lang="ru-RU" dirty="0" err="1" smtClean="0"/>
              <a:t>роуд</a:t>
            </a:r>
            <a:r>
              <a:rPr lang="ru-RU" dirty="0" smtClean="0"/>
              <a:t>-шоу будет представлен объект недвижимого имущества – здание расположенное по адресу: Краснодарский </a:t>
            </a:r>
            <a:r>
              <a:rPr lang="ru-RU" dirty="0" smtClean="0"/>
              <a:t>край, </a:t>
            </a:r>
            <a:r>
              <a:rPr lang="ru-RU" dirty="0" err="1" smtClean="0"/>
              <a:t>Кущёвский</a:t>
            </a:r>
            <a:r>
              <a:rPr lang="ru-RU" dirty="0" smtClean="0"/>
              <a:t> район, хутор Большая Лопатина, ул. </a:t>
            </a:r>
            <a:r>
              <a:rPr lang="ru-RU" dirty="0" err="1" smtClean="0"/>
              <a:t>Большелопатинская</a:t>
            </a:r>
            <a:r>
              <a:rPr lang="ru-RU" dirty="0" smtClean="0"/>
              <a:t>, 51А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575945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1279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Субъект РФ:</a:t>
            </a:r>
          </a:p>
          <a:p>
            <a:r>
              <a:rPr lang="ru-RU" b="1" dirty="0" smtClean="0"/>
              <a:t>Краснодарский край</a:t>
            </a:r>
          </a:p>
          <a:p>
            <a:r>
              <a:rPr lang="ru-RU" b="1" dirty="0" smtClean="0"/>
              <a:t>Близлежащий населённый пункт: х. Большая Лопатина, ст. </a:t>
            </a:r>
            <a:r>
              <a:rPr lang="ru-RU" b="1" dirty="0" err="1" smtClean="0"/>
              <a:t>Кущёвская</a:t>
            </a:r>
            <a:endParaRPr lang="ru-RU" b="1" dirty="0" smtClean="0"/>
          </a:p>
          <a:p>
            <a:r>
              <a:rPr lang="ru-RU" b="1" dirty="0" smtClean="0"/>
              <a:t>Развитая транспортная и инженерная инфраструктура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Расположение здания:</a:t>
            </a:r>
            <a:endParaRPr lang="ru-RU" sz="40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5220072" y="4509120"/>
            <a:ext cx="3764285" cy="2232248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575945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5496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048" y="548680"/>
            <a:ext cx="7756263" cy="105425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ea typeface="+mn-ea"/>
                <a:cs typeface="+mn-cs"/>
              </a:rPr>
              <a:t>Здание </a:t>
            </a:r>
            <a:r>
              <a:rPr lang="ru-RU" sz="2400" dirty="0">
                <a:solidFill>
                  <a:prstClr val="black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ea typeface="+mn-ea"/>
                <a:cs typeface="+mn-cs"/>
              </a:rPr>
              <a:t>расположенное по адресу: Краснодарский </a:t>
            </a:r>
            <a:r>
              <a:rPr lang="ru-RU" sz="2400" dirty="0" smtClean="0">
                <a:solidFill>
                  <a:prstClr val="black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ea typeface="+mn-ea"/>
                <a:cs typeface="+mn-cs"/>
              </a:rPr>
              <a:t>край, </a:t>
            </a:r>
            <a:r>
              <a:rPr lang="ru-RU" sz="2400" dirty="0" err="1">
                <a:solidFill>
                  <a:prstClr val="black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ea typeface="+mn-ea"/>
                <a:cs typeface="+mn-cs"/>
              </a:rPr>
              <a:t>Кущёвский</a:t>
            </a:r>
            <a:r>
              <a:rPr lang="ru-RU" sz="2400" dirty="0">
                <a:solidFill>
                  <a:prstClr val="black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ea typeface="+mn-ea"/>
                <a:cs typeface="+mn-cs"/>
              </a:rPr>
              <a:t> район, хутор Большая Лопатина, ул. </a:t>
            </a:r>
            <a:r>
              <a:rPr lang="ru-RU" sz="2400" dirty="0" err="1">
                <a:solidFill>
                  <a:prstClr val="black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ea typeface="+mn-ea"/>
                <a:cs typeface="+mn-cs"/>
              </a:rPr>
              <a:t>Большелопатинская</a:t>
            </a:r>
            <a:r>
              <a:rPr lang="ru-RU" sz="2400" dirty="0">
                <a:solidFill>
                  <a:prstClr val="black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ea typeface="+mn-ea"/>
                <a:cs typeface="+mn-cs"/>
              </a:rPr>
              <a:t>, 51А</a:t>
            </a:r>
            <a:br>
              <a:rPr lang="ru-RU" sz="2400" dirty="0">
                <a:solidFill>
                  <a:prstClr val="black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1026" name="Picture 2" descr="\\Newfileserver\exchange\Для Муратова А.Ю\фото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457200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87" y="260648"/>
            <a:ext cx="575945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9282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Newfileserver\exchange\Для Муратова А.Ю\фото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8092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44" y="188640"/>
            <a:ext cx="575945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712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Newfileserver\exchange\Для Муратова А.Ю\фото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35292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0" y="260648"/>
            <a:ext cx="575945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9834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495951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Нормативная (правовая) база для оказания имущественной поддержки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9248" y="1916832"/>
            <a:ext cx="7734747" cy="417646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ru-RU" sz="1400" b="1" dirty="0" smtClean="0"/>
              <a:t>Федеральный закон от 24.07.2007 года № 209-ФЗ </a:t>
            </a:r>
            <a:r>
              <a:rPr lang="ru-RU" sz="1400" dirty="0" smtClean="0"/>
              <a:t>«О развитии малого и среднего предпринимательства в Российской Федерации»</a:t>
            </a:r>
          </a:p>
          <a:p>
            <a:pPr marL="457200" indent="-457200">
              <a:buAutoNum type="arabicPeriod"/>
            </a:pPr>
            <a:r>
              <a:rPr lang="ru-RU" sz="1400" b="1" dirty="0" smtClean="0"/>
              <a:t>Федеральный закон от 22.07.2008 года № 159-ФЗ </a:t>
            </a:r>
            <a:r>
              <a:rPr lang="ru-RU" sz="1400" dirty="0" smtClean="0"/>
              <a:t>«Об особенностях отчуждения недвижимого имущества, находящегося  в государственной или в муниципальной собственности и арендуемого  субъектами мало и среднего предпринимательства, и о внесении изменений в отдельные законодательные акты Российской Федерации»</a:t>
            </a:r>
          </a:p>
          <a:p>
            <a:pPr marL="457200" indent="-457200">
              <a:buAutoNum type="arabicPeriod"/>
            </a:pPr>
            <a:r>
              <a:rPr lang="ru-RU" sz="1400" b="1" dirty="0" smtClean="0"/>
              <a:t>Федеральный закон от 26.07.2006 № 135-ФЗ</a:t>
            </a:r>
            <a:r>
              <a:rPr lang="ru-RU" sz="1400" dirty="0" smtClean="0"/>
              <a:t> «О защите конкуренции»</a:t>
            </a:r>
          </a:p>
          <a:p>
            <a:pPr marL="457200" indent="-457200">
              <a:buAutoNum type="arabicPeriod"/>
            </a:pPr>
            <a:r>
              <a:rPr lang="ru-RU" sz="1400" b="1" dirty="0" smtClean="0"/>
              <a:t>Указа Президента Российской Федерации от 05.06.2015 № 287 </a:t>
            </a:r>
            <a:r>
              <a:rPr lang="ru-RU" sz="1400" dirty="0" smtClean="0"/>
              <a:t>«О мерах по дальнейшему развитию малого и среднего предпринимательства»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 sz="1500" b="1" dirty="0"/>
              <a:t>Постановление администрации муниципального образования </a:t>
            </a:r>
            <a:r>
              <a:rPr lang="ru-RU" sz="1500" b="1" dirty="0" err="1"/>
              <a:t>Кущёвский</a:t>
            </a:r>
            <a:r>
              <a:rPr lang="ru-RU" sz="1500" b="1" dirty="0"/>
              <a:t> район от 14.05.2021 № 1188 </a:t>
            </a:r>
            <a:r>
              <a:rPr lang="ru-RU" sz="1500" dirty="0"/>
              <a:t>«</a:t>
            </a:r>
            <a:r>
              <a:rPr lang="ru-RU" sz="1500" dirty="0"/>
              <a:t>О порядке формирования, ведения и опубликования </a:t>
            </a:r>
            <a:r>
              <a:rPr lang="ru-RU" sz="1500" dirty="0" smtClean="0"/>
              <a:t>Перечня </a:t>
            </a:r>
            <a:r>
              <a:rPr lang="ru-RU" sz="1500" dirty="0"/>
              <a:t>муниципального имущества, </a:t>
            </a:r>
            <a:r>
              <a:rPr lang="ru-RU" sz="1500" dirty="0" smtClean="0"/>
              <a:t>находящегося в собственности </a:t>
            </a:r>
            <a:r>
              <a:rPr lang="ru-RU" sz="1500" dirty="0"/>
              <a:t>муниципального образования </a:t>
            </a:r>
            <a:r>
              <a:rPr lang="ru-RU" sz="1500" dirty="0" err="1" smtClean="0"/>
              <a:t>Кущёвский</a:t>
            </a:r>
            <a:r>
              <a:rPr lang="ru-RU" sz="1500" dirty="0" smtClean="0"/>
              <a:t> </a:t>
            </a:r>
            <a:r>
              <a:rPr lang="ru-RU" sz="1500" dirty="0"/>
              <a:t>район и свободного от прав третьих лиц </a:t>
            </a:r>
            <a:r>
              <a:rPr lang="ru-RU" sz="1500" dirty="0" smtClean="0"/>
              <a:t>(</a:t>
            </a:r>
            <a:r>
              <a:rPr lang="ru-RU" sz="1500" dirty="0"/>
              <a:t>за исключением права хозяйственного ведения, </a:t>
            </a:r>
            <a:r>
              <a:rPr lang="ru-RU" sz="1500" dirty="0" smtClean="0"/>
              <a:t>права  </a:t>
            </a:r>
            <a:r>
              <a:rPr lang="ru-RU" sz="1500" dirty="0"/>
              <a:t>оперативного управления, а так же имущественных </a:t>
            </a:r>
            <a:r>
              <a:rPr lang="ru-RU" sz="1500" dirty="0" smtClean="0"/>
              <a:t>прав </a:t>
            </a:r>
            <a:r>
              <a:rPr lang="ru-RU" sz="1500" dirty="0"/>
              <a:t>субъектов малого и среднего предпринимательства), предназначенного для предоставления во владение и </a:t>
            </a:r>
            <a:r>
              <a:rPr lang="ru-RU" sz="1500" dirty="0" smtClean="0"/>
              <a:t>(</a:t>
            </a:r>
            <a:r>
              <a:rPr lang="ru-RU" sz="1500" dirty="0"/>
              <a:t>или) в пользование субъектам малого и среднего </a:t>
            </a:r>
            <a:r>
              <a:rPr lang="ru-RU" sz="1500" dirty="0" smtClean="0"/>
              <a:t>предпринимательства </a:t>
            </a:r>
            <a:r>
              <a:rPr lang="ru-RU" sz="1500" dirty="0"/>
              <a:t>и </a:t>
            </a:r>
            <a:r>
              <a:rPr lang="ru-RU" sz="1500" dirty="0" smtClean="0"/>
              <a:t>организациям, образующим </a:t>
            </a:r>
            <a:r>
              <a:rPr lang="ru-RU" sz="1500" dirty="0"/>
              <a:t>инфраструктуру поддержки </a:t>
            </a:r>
            <a:r>
              <a:rPr lang="ru-RU" sz="1500" dirty="0" smtClean="0"/>
              <a:t>субъектов </a:t>
            </a:r>
            <a:r>
              <a:rPr lang="ru-RU" sz="1500" dirty="0"/>
              <a:t>малого и среднего предпринимательства, </a:t>
            </a:r>
            <a:r>
              <a:rPr lang="ru-RU" sz="1500" dirty="0" smtClean="0"/>
              <a:t>физических </a:t>
            </a:r>
            <a:r>
              <a:rPr lang="ru-RU" sz="1500" dirty="0"/>
              <a:t>лиц, не являющихся индивидуальными </a:t>
            </a:r>
            <a:r>
              <a:rPr lang="ru-RU" sz="1500" dirty="0" smtClean="0"/>
              <a:t>предпринимателями </a:t>
            </a:r>
            <a:r>
              <a:rPr lang="ru-RU" sz="1500" dirty="0"/>
              <a:t>и применяющих специальный </a:t>
            </a:r>
            <a:r>
              <a:rPr lang="ru-RU" sz="1500" dirty="0" smtClean="0"/>
              <a:t>налоговый </a:t>
            </a:r>
            <a:r>
              <a:rPr lang="ru-RU" sz="1500" dirty="0"/>
              <a:t>режим «Налог на профессиональный доход» </a:t>
            </a:r>
            <a:r>
              <a:rPr lang="ru-RU" sz="1500" dirty="0" smtClean="0"/>
              <a:t>порядке </a:t>
            </a:r>
            <a:r>
              <a:rPr lang="ru-RU" sz="1500" dirty="0"/>
              <a:t>и условиях предоставления в аренду </a:t>
            </a:r>
            <a:r>
              <a:rPr lang="ru-RU" sz="1500" dirty="0" smtClean="0"/>
              <a:t>включённого </a:t>
            </a:r>
            <a:r>
              <a:rPr lang="ru-RU" sz="1500" dirty="0"/>
              <a:t>в указанный Перечень </a:t>
            </a:r>
            <a:r>
              <a:rPr lang="ru-RU" sz="1500" dirty="0" smtClean="0"/>
              <a:t>имущества»</a:t>
            </a:r>
            <a:endParaRPr lang="ru-RU" sz="1500" dirty="0"/>
          </a:p>
          <a:p>
            <a:pPr marL="457200" indent="-457200">
              <a:buFont typeface="Wingdings" pitchFamily="2" charset="2"/>
              <a:buAutoNum type="arabicPeriod"/>
            </a:pPr>
            <a:endParaRPr lang="ru-RU" sz="1500" b="1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575945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8825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754713" cy="1910716"/>
          </a:xfrm>
        </p:spPr>
        <p:txBody>
          <a:bodyPr/>
          <a:lstStyle/>
          <a:p>
            <a:r>
              <a:rPr lang="ru-RU" sz="3600" dirty="0" smtClean="0"/>
              <a:t>Алгоритм получения имущественной поддержки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4221088"/>
            <a:ext cx="7734747" cy="1500187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ШАГ 1. Подбор муниципального имущества для осуществления предпринимательской деятельности</a:t>
            </a:r>
          </a:p>
          <a:p>
            <a:r>
              <a:rPr lang="ru-RU" dirty="0" smtClean="0"/>
              <a:t>ШАГ 2. Обращение в орган местного самоуправления, осуществляющий функции по управлению и распоряжению имуществом.</a:t>
            </a:r>
          </a:p>
          <a:p>
            <a:r>
              <a:rPr lang="ru-RU" dirty="0" smtClean="0"/>
              <a:t>ШАГ 3. Участие в торгах, в случае если заключение договора аренды без проведения торгов не предусмотрено действующими нормативными правовыми актами, в случае признания победителем в торгах – заключение договора аренды.</a:t>
            </a:r>
          </a:p>
          <a:p>
            <a:r>
              <a:rPr lang="ru-RU" dirty="0" smtClean="0"/>
              <a:t>ШАГ 4. Преимущественное право приобретения арендуемого субъектами МСП имущества.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575945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8570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640" y="324207"/>
            <a:ext cx="7754713" cy="1910716"/>
          </a:xfrm>
        </p:spPr>
        <p:txBody>
          <a:bodyPr/>
          <a:lstStyle/>
          <a:p>
            <a:r>
              <a:rPr lang="ru-RU" sz="3600" dirty="0" smtClean="0"/>
              <a:t>Обращение в орган местного самоуправления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2420888"/>
            <a:ext cx="7734747" cy="3744416"/>
          </a:xfrm>
        </p:spPr>
        <p:txBody>
          <a:bodyPr>
            <a:normAutofit fontScale="40000" lnSpcReduction="20000"/>
          </a:bodyPr>
          <a:lstStyle/>
          <a:p>
            <a:pPr marL="457200" indent="-457200">
              <a:buAutoNum type="arabicPeriod"/>
            </a:pPr>
            <a:r>
              <a:rPr lang="ru-RU" sz="4900" b="1" dirty="0" smtClean="0"/>
              <a:t>Ознакомьтесь </a:t>
            </a:r>
            <a:r>
              <a:rPr lang="ru-RU" sz="4900" dirty="0" smtClean="0"/>
              <a:t>с нормативными правовыми актами, предусматривающими оказание имущественной поддержки.</a:t>
            </a:r>
          </a:p>
          <a:p>
            <a:pPr marL="457200" indent="-457200">
              <a:buAutoNum type="arabicPeriod"/>
            </a:pPr>
            <a:r>
              <a:rPr lang="ru-RU" sz="4900" b="1" dirty="0" smtClean="0"/>
              <a:t>Позвоните </a:t>
            </a:r>
            <a:r>
              <a:rPr lang="ru-RU" sz="4900" dirty="0" smtClean="0"/>
              <a:t>представителю органа местного самоуправления, осуществляющего управление и распоряжение имуществом, уточните характеристики объекта, местоположение, условия предоставления.</a:t>
            </a:r>
          </a:p>
          <a:p>
            <a:pPr marL="457200" indent="-457200">
              <a:buAutoNum type="arabicPeriod"/>
            </a:pPr>
            <a:r>
              <a:rPr lang="ru-RU" sz="4900" b="1" dirty="0" smtClean="0"/>
              <a:t>Напишите </a:t>
            </a:r>
            <a:r>
              <a:rPr lang="ru-RU" sz="4900" dirty="0" smtClean="0"/>
              <a:t>заявление о предоставлении имущества или заявление об объявлении процедуры торгов на право заключения договора аренды имущества.</a:t>
            </a:r>
          </a:p>
          <a:p>
            <a:pPr marL="457200" indent="-457200">
              <a:buAutoNum type="arabicPeriod"/>
            </a:pPr>
            <a:r>
              <a:rPr lang="ru-RU" sz="4900" b="1" dirty="0" smtClean="0"/>
              <a:t>Примите участие </a:t>
            </a:r>
            <a:r>
              <a:rPr lang="ru-RU" sz="4900" dirty="0" smtClean="0"/>
              <a:t>в процедуре торгов.</a:t>
            </a:r>
          </a:p>
          <a:p>
            <a:pPr marL="457200" indent="-457200">
              <a:buAutoNum type="arabicPeriod"/>
            </a:pPr>
            <a:r>
              <a:rPr lang="ru-RU" sz="4900" b="1" dirty="0" smtClean="0"/>
              <a:t>Заключите договор </a:t>
            </a:r>
            <a:r>
              <a:rPr lang="ru-RU" sz="4900" dirty="0" smtClean="0"/>
              <a:t>аренды имущества. </a:t>
            </a:r>
          </a:p>
          <a:p>
            <a:pPr marL="457200" indent="-457200">
              <a:buAutoNum type="arabicPeriod"/>
            </a:pPr>
            <a:r>
              <a:rPr lang="ru-RU" sz="4900" b="1" dirty="0" smtClean="0"/>
              <a:t>Получите преимущественное право на приобретение</a:t>
            </a:r>
            <a:r>
              <a:rPr lang="ru-RU" sz="4900" dirty="0" smtClean="0"/>
              <a:t> арендуемого недвижимого имущества в собственность</a:t>
            </a:r>
            <a:r>
              <a:rPr lang="ru-RU" dirty="0" smtClean="0"/>
              <a:t>. </a:t>
            </a:r>
            <a:endParaRPr lang="ru-RU" b="1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575945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19799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141</TotalTime>
  <Words>569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Твердый переплет</vt:lpstr>
      <vt:lpstr>  Презентация (Роуд-шоу) объектов включённых в муниципальные перечни </vt:lpstr>
      <vt:lpstr>Муниципальное имущество муниципального образования Кущёвский район, свободное от прав третьих лиц, предназначенное для передачи во владение и (или) в пользование на долгосрочной основе субъектам малого и среднего предпринимательства, организациям образующим инфраструктуру поддержки субъектов малого и среднего предпринимательства, физическим лицам, применяющим специальный налоговый режим</vt:lpstr>
      <vt:lpstr>Расположение здания:</vt:lpstr>
      <vt:lpstr>Здание расположенное по адресу: Краснодарский край, Кущёвский район, хутор Большая Лопатина, ул. Большелопатинская, 51А </vt:lpstr>
      <vt:lpstr>Презентация PowerPoint</vt:lpstr>
      <vt:lpstr>Презентация PowerPoint</vt:lpstr>
      <vt:lpstr>Нормативная (правовая) база для оказания имущественной поддержки</vt:lpstr>
      <vt:lpstr>Алгоритм получения имущественной поддержки</vt:lpstr>
      <vt:lpstr>Обращение в орган местного самоуправления</vt:lpstr>
      <vt:lpstr>Вовлечение объектов муниципальной собственности в имущественную поддержку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(ROAD SHOW / роуд-шоу) объектов</dc:title>
  <dc:creator>User</dc:creator>
  <cp:lastModifiedBy>User</cp:lastModifiedBy>
  <cp:revision>11</cp:revision>
  <dcterms:created xsi:type="dcterms:W3CDTF">2021-06-15T08:01:21Z</dcterms:created>
  <dcterms:modified xsi:type="dcterms:W3CDTF">2021-06-15T13:02:23Z</dcterms:modified>
</cp:coreProperties>
</file>